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9" r:id="rId5"/>
    <p:sldId id="260" r:id="rId6"/>
    <p:sldId id="261" r:id="rId7"/>
    <p:sldId id="266" r:id="rId8"/>
    <p:sldId id="267" r:id="rId9"/>
    <p:sldId id="268" r:id="rId10"/>
    <p:sldId id="263" r:id="rId11"/>
    <p:sldId id="272" r:id="rId12"/>
    <p:sldId id="265" r:id="rId13"/>
    <p:sldId id="270" r:id="rId14"/>
    <p:sldId id="271"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F91707-E5DC-40F3-AA63-B7A7286194CE}" v="47" dt="2023-11-17T11:38:46.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Robson" userId="3c1be005-bf69-4d33-9e0b-9b2e42d26773" providerId="ADAL" clId="{EAF91707-E5DC-40F3-AA63-B7A7286194CE}"/>
    <pc:docChg chg="custSel addSld delSld modSld sldOrd">
      <pc:chgData name="Edward Robson" userId="3c1be005-bf69-4d33-9e0b-9b2e42d26773" providerId="ADAL" clId="{EAF91707-E5DC-40F3-AA63-B7A7286194CE}" dt="2023-11-17T13:19:43.610" v="2596" actId="255"/>
      <pc:docMkLst>
        <pc:docMk/>
      </pc:docMkLst>
      <pc:sldChg chg="modSp mod">
        <pc:chgData name="Edward Robson" userId="3c1be005-bf69-4d33-9e0b-9b2e42d26773" providerId="ADAL" clId="{EAF91707-E5DC-40F3-AA63-B7A7286194CE}" dt="2023-11-17T13:19:43.610" v="2596" actId="255"/>
        <pc:sldMkLst>
          <pc:docMk/>
          <pc:sldMk cId="2148607379" sldId="256"/>
        </pc:sldMkLst>
        <pc:spChg chg="mod">
          <ac:chgData name="Edward Robson" userId="3c1be005-bf69-4d33-9e0b-9b2e42d26773" providerId="ADAL" clId="{EAF91707-E5DC-40F3-AA63-B7A7286194CE}" dt="2023-11-17T13:19:43.610" v="2596" actId="255"/>
          <ac:spMkLst>
            <pc:docMk/>
            <pc:sldMk cId="2148607379" sldId="256"/>
            <ac:spMk id="2" creationId="{E9ACDB01-9038-4FFC-9998-92ED29053209}"/>
          </ac:spMkLst>
        </pc:spChg>
        <pc:spChg chg="mod">
          <ac:chgData name="Edward Robson" userId="3c1be005-bf69-4d33-9e0b-9b2e42d26773" providerId="ADAL" clId="{EAF91707-E5DC-40F3-AA63-B7A7286194CE}" dt="2023-11-17T11:06:36.327" v="40" actId="20577"/>
          <ac:spMkLst>
            <pc:docMk/>
            <pc:sldMk cId="2148607379" sldId="256"/>
            <ac:spMk id="3" creationId="{9C57ED7A-F335-4E83-8FAD-67D778426819}"/>
          </ac:spMkLst>
        </pc:spChg>
      </pc:sldChg>
      <pc:sldChg chg="modSp mod">
        <pc:chgData name="Edward Robson" userId="3c1be005-bf69-4d33-9e0b-9b2e42d26773" providerId="ADAL" clId="{EAF91707-E5DC-40F3-AA63-B7A7286194CE}" dt="2023-11-17T11:59:59.810" v="1607" actId="20577"/>
        <pc:sldMkLst>
          <pc:docMk/>
          <pc:sldMk cId="3654772638" sldId="257"/>
        </pc:sldMkLst>
        <pc:spChg chg="mod">
          <ac:chgData name="Edward Robson" userId="3c1be005-bf69-4d33-9e0b-9b2e42d26773" providerId="ADAL" clId="{EAF91707-E5DC-40F3-AA63-B7A7286194CE}" dt="2023-11-17T11:10:39.328" v="411" actId="20577"/>
          <ac:spMkLst>
            <pc:docMk/>
            <pc:sldMk cId="3654772638" sldId="257"/>
            <ac:spMk id="2" creationId="{AF1E7F82-8EDB-4A90-ACD7-57AB090D536B}"/>
          </ac:spMkLst>
        </pc:spChg>
        <pc:spChg chg="mod">
          <ac:chgData name="Edward Robson" userId="3c1be005-bf69-4d33-9e0b-9b2e42d26773" providerId="ADAL" clId="{EAF91707-E5DC-40F3-AA63-B7A7286194CE}" dt="2023-11-17T11:59:59.810" v="1607" actId="20577"/>
          <ac:spMkLst>
            <pc:docMk/>
            <pc:sldMk cId="3654772638" sldId="257"/>
            <ac:spMk id="3" creationId="{1A9DD700-EB37-4F0C-99AF-1ECC70644BD1}"/>
          </ac:spMkLst>
        </pc:spChg>
      </pc:sldChg>
      <pc:sldChg chg="modSp mod">
        <pc:chgData name="Edward Robson" userId="3c1be005-bf69-4d33-9e0b-9b2e42d26773" providerId="ADAL" clId="{EAF91707-E5DC-40F3-AA63-B7A7286194CE}" dt="2023-11-17T11:09:57.977" v="398" actId="20577"/>
        <pc:sldMkLst>
          <pc:docMk/>
          <pc:sldMk cId="3760258739" sldId="258"/>
        </pc:sldMkLst>
        <pc:spChg chg="mod">
          <ac:chgData name="Edward Robson" userId="3c1be005-bf69-4d33-9e0b-9b2e42d26773" providerId="ADAL" clId="{EAF91707-E5DC-40F3-AA63-B7A7286194CE}" dt="2023-11-17T11:08:56.781" v="276" actId="20577"/>
          <ac:spMkLst>
            <pc:docMk/>
            <pc:sldMk cId="3760258739" sldId="258"/>
            <ac:spMk id="2" creationId="{4B648422-FFCF-44FF-B669-17ED83B11047}"/>
          </ac:spMkLst>
        </pc:spChg>
        <pc:spChg chg="mod">
          <ac:chgData name="Edward Robson" userId="3c1be005-bf69-4d33-9e0b-9b2e42d26773" providerId="ADAL" clId="{EAF91707-E5DC-40F3-AA63-B7A7286194CE}" dt="2023-11-17T11:09:57.977" v="398" actId="20577"/>
          <ac:spMkLst>
            <pc:docMk/>
            <pc:sldMk cId="3760258739" sldId="258"/>
            <ac:spMk id="3" creationId="{68A332F1-5F67-420F-88AC-937CA02DAF34}"/>
          </ac:spMkLst>
        </pc:spChg>
      </pc:sldChg>
      <pc:sldChg chg="del">
        <pc:chgData name="Edward Robson" userId="3c1be005-bf69-4d33-9e0b-9b2e42d26773" providerId="ADAL" clId="{EAF91707-E5DC-40F3-AA63-B7A7286194CE}" dt="2023-11-17T11:29:53.723" v="745" actId="2696"/>
        <pc:sldMkLst>
          <pc:docMk/>
          <pc:sldMk cId="1189188291" sldId="259"/>
        </pc:sldMkLst>
      </pc:sldChg>
      <pc:sldChg chg="modSp modAnim">
        <pc:chgData name="Edward Robson" userId="3c1be005-bf69-4d33-9e0b-9b2e42d26773" providerId="ADAL" clId="{EAF91707-E5DC-40F3-AA63-B7A7286194CE}" dt="2023-11-17T11:23:14.921" v="516" actId="20577"/>
        <pc:sldMkLst>
          <pc:docMk/>
          <pc:sldMk cId="3695821277" sldId="260"/>
        </pc:sldMkLst>
        <pc:spChg chg="mod">
          <ac:chgData name="Edward Robson" userId="3c1be005-bf69-4d33-9e0b-9b2e42d26773" providerId="ADAL" clId="{EAF91707-E5DC-40F3-AA63-B7A7286194CE}" dt="2023-11-17T11:22:39.264" v="506" actId="20577"/>
          <ac:spMkLst>
            <pc:docMk/>
            <pc:sldMk cId="3695821277" sldId="260"/>
            <ac:spMk id="2" creationId="{2528A203-C7E0-4416-A674-96D7DA95807A}"/>
          </ac:spMkLst>
        </pc:spChg>
        <pc:spChg chg="mod">
          <ac:chgData name="Edward Robson" userId="3c1be005-bf69-4d33-9e0b-9b2e42d26773" providerId="ADAL" clId="{EAF91707-E5DC-40F3-AA63-B7A7286194CE}" dt="2023-11-17T11:23:14.921" v="516" actId="20577"/>
          <ac:spMkLst>
            <pc:docMk/>
            <pc:sldMk cId="3695821277" sldId="260"/>
            <ac:spMk id="3" creationId="{74EFD28E-18B4-43EA-B2D3-653CF378C7D1}"/>
          </ac:spMkLst>
        </pc:spChg>
      </pc:sldChg>
      <pc:sldChg chg="modSp mod">
        <pc:chgData name="Edward Robson" userId="3c1be005-bf69-4d33-9e0b-9b2e42d26773" providerId="ADAL" clId="{EAF91707-E5DC-40F3-AA63-B7A7286194CE}" dt="2023-11-17T11:25:28.457" v="559" actId="20577"/>
        <pc:sldMkLst>
          <pc:docMk/>
          <pc:sldMk cId="4142710140" sldId="261"/>
        </pc:sldMkLst>
        <pc:spChg chg="mod">
          <ac:chgData name="Edward Robson" userId="3c1be005-bf69-4d33-9e0b-9b2e42d26773" providerId="ADAL" clId="{EAF91707-E5DC-40F3-AA63-B7A7286194CE}" dt="2023-11-17T11:23:57.986" v="536" actId="20577"/>
          <ac:spMkLst>
            <pc:docMk/>
            <pc:sldMk cId="4142710140" sldId="261"/>
            <ac:spMk id="2" creationId="{62BE74B6-920F-4FE8-BA29-1AD137A4FC72}"/>
          </ac:spMkLst>
        </pc:spChg>
        <pc:spChg chg="mod">
          <ac:chgData name="Edward Robson" userId="3c1be005-bf69-4d33-9e0b-9b2e42d26773" providerId="ADAL" clId="{EAF91707-E5DC-40F3-AA63-B7A7286194CE}" dt="2023-11-17T11:25:28.457" v="559" actId="20577"/>
          <ac:spMkLst>
            <pc:docMk/>
            <pc:sldMk cId="4142710140" sldId="261"/>
            <ac:spMk id="3" creationId="{9453E540-81E3-4D5A-9E19-99FD249AD159}"/>
          </ac:spMkLst>
        </pc:spChg>
      </pc:sldChg>
      <pc:sldChg chg="del">
        <pc:chgData name="Edward Robson" userId="3c1be005-bf69-4d33-9e0b-9b2e42d26773" providerId="ADAL" clId="{EAF91707-E5DC-40F3-AA63-B7A7286194CE}" dt="2023-11-17T11:27:28.687" v="607" actId="2696"/>
        <pc:sldMkLst>
          <pc:docMk/>
          <pc:sldMk cId="3064844133" sldId="262"/>
        </pc:sldMkLst>
      </pc:sldChg>
      <pc:sldChg chg="modSp mod ord">
        <pc:chgData name="Edward Robson" userId="3c1be005-bf69-4d33-9e0b-9b2e42d26773" providerId="ADAL" clId="{EAF91707-E5DC-40F3-AA63-B7A7286194CE}" dt="2023-11-17T11:47:30.577" v="1545" actId="14100"/>
        <pc:sldMkLst>
          <pc:docMk/>
          <pc:sldMk cId="2099366454" sldId="263"/>
        </pc:sldMkLst>
        <pc:spChg chg="mod">
          <ac:chgData name="Edward Robson" userId="3c1be005-bf69-4d33-9e0b-9b2e42d26773" providerId="ADAL" clId="{EAF91707-E5DC-40F3-AA63-B7A7286194CE}" dt="2023-11-17T11:47:30.577" v="1545" actId="14100"/>
          <ac:spMkLst>
            <pc:docMk/>
            <pc:sldMk cId="2099366454" sldId="263"/>
            <ac:spMk id="2" creationId="{05BBFD38-99A1-4ECB-B9ED-49B65A44D241}"/>
          </ac:spMkLst>
        </pc:spChg>
      </pc:sldChg>
      <pc:sldChg chg="modSp mod">
        <pc:chgData name="Edward Robson" userId="3c1be005-bf69-4d33-9e0b-9b2e42d26773" providerId="ADAL" clId="{EAF91707-E5DC-40F3-AA63-B7A7286194CE}" dt="2023-11-17T11:38:39.616" v="917" actId="27636"/>
        <pc:sldMkLst>
          <pc:docMk/>
          <pc:sldMk cId="1398950770" sldId="264"/>
        </pc:sldMkLst>
        <pc:spChg chg="mod">
          <ac:chgData name="Edward Robson" userId="3c1be005-bf69-4d33-9e0b-9b2e42d26773" providerId="ADAL" clId="{EAF91707-E5DC-40F3-AA63-B7A7286194CE}" dt="2023-11-17T11:38:39.616" v="917" actId="27636"/>
          <ac:spMkLst>
            <pc:docMk/>
            <pc:sldMk cId="1398950770" sldId="264"/>
            <ac:spMk id="3" creationId="{3175C1AA-84A5-4AE3-94B7-DA0A8171E958}"/>
          </ac:spMkLst>
        </pc:spChg>
      </pc:sldChg>
      <pc:sldChg chg="modSp mod">
        <pc:chgData name="Edward Robson" userId="3c1be005-bf69-4d33-9e0b-9b2e42d26773" providerId="ADAL" clId="{EAF91707-E5DC-40F3-AA63-B7A7286194CE}" dt="2023-11-17T13:19:14.756" v="2587" actId="20577"/>
        <pc:sldMkLst>
          <pc:docMk/>
          <pc:sldMk cId="1880088930" sldId="265"/>
        </pc:sldMkLst>
        <pc:spChg chg="mod">
          <ac:chgData name="Edward Robson" userId="3c1be005-bf69-4d33-9e0b-9b2e42d26773" providerId="ADAL" clId="{EAF91707-E5DC-40F3-AA63-B7A7286194CE}" dt="2023-11-17T11:47:48.370" v="1561" actId="20577"/>
          <ac:spMkLst>
            <pc:docMk/>
            <pc:sldMk cId="1880088930" sldId="265"/>
            <ac:spMk id="2" creationId="{B0EF9E14-1217-4B6B-86E1-9C5574EBED4A}"/>
          </ac:spMkLst>
        </pc:spChg>
        <pc:spChg chg="mod">
          <ac:chgData name="Edward Robson" userId="3c1be005-bf69-4d33-9e0b-9b2e42d26773" providerId="ADAL" clId="{EAF91707-E5DC-40F3-AA63-B7A7286194CE}" dt="2023-11-17T13:19:14.756" v="2587" actId="20577"/>
          <ac:spMkLst>
            <pc:docMk/>
            <pc:sldMk cId="1880088930" sldId="265"/>
            <ac:spMk id="3" creationId="{61BC5B09-D3E8-4B46-B450-28D03EDCAC1A}"/>
          </ac:spMkLst>
        </pc:spChg>
      </pc:sldChg>
      <pc:sldChg chg="modSp mod">
        <pc:chgData name="Edward Robson" userId="3c1be005-bf69-4d33-9e0b-9b2e42d26773" providerId="ADAL" clId="{EAF91707-E5DC-40F3-AA63-B7A7286194CE}" dt="2023-11-17T11:26:57.617" v="602" actId="20577"/>
        <pc:sldMkLst>
          <pc:docMk/>
          <pc:sldMk cId="4230280621" sldId="266"/>
        </pc:sldMkLst>
        <pc:spChg chg="mod">
          <ac:chgData name="Edward Robson" userId="3c1be005-bf69-4d33-9e0b-9b2e42d26773" providerId="ADAL" clId="{EAF91707-E5DC-40F3-AA63-B7A7286194CE}" dt="2023-11-17T11:26:12.354" v="594" actId="20577"/>
          <ac:spMkLst>
            <pc:docMk/>
            <pc:sldMk cId="4230280621" sldId="266"/>
            <ac:spMk id="2" creationId="{B9EB5DE9-39F5-4ACC-B8D0-A48990E13CF9}"/>
          </ac:spMkLst>
        </pc:spChg>
        <pc:spChg chg="mod">
          <ac:chgData name="Edward Robson" userId="3c1be005-bf69-4d33-9e0b-9b2e42d26773" providerId="ADAL" clId="{EAF91707-E5DC-40F3-AA63-B7A7286194CE}" dt="2023-11-17T11:26:57.617" v="602" actId="20577"/>
          <ac:spMkLst>
            <pc:docMk/>
            <pc:sldMk cId="4230280621" sldId="266"/>
            <ac:spMk id="3" creationId="{D9631326-2815-4173-A9B0-58293D8F6991}"/>
          </ac:spMkLst>
        </pc:spChg>
      </pc:sldChg>
      <pc:sldChg chg="modSp mod">
        <pc:chgData name="Edward Robson" userId="3c1be005-bf69-4d33-9e0b-9b2e42d26773" providerId="ADAL" clId="{EAF91707-E5DC-40F3-AA63-B7A7286194CE}" dt="2023-11-17T11:46:32.876" v="1507" actId="27636"/>
        <pc:sldMkLst>
          <pc:docMk/>
          <pc:sldMk cId="1870384395" sldId="267"/>
        </pc:sldMkLst>
        <pc:spChg chg="mod">
          <ac:chgData name="Edward Robson" userId="3c1be005-bf69-4d33-9e0b-9b2e42d26773" providerId="ADAL" clId="{EAF91707-E5DC-40F3-AA63-B7A7286194CE}" dt="2023-11-17T11:31:18.753" v="778" actId="20577"/>
          <ac:spMkLst>
            <pc:docMk/>
            <pc:sldMk cId="1870384395" sldId="267"/>
            <ac:spMk id="2" creationId="{DDD01778-84BF-4E65-A63B-42C181C45E2E}"/>
          </ac:spMkLst>
        </pc:spChg>
        <pc:spChg chg="mod">
          <ac:chgData name="Edward Robson" userId="3c1be005-bf69-4d33-9e0b-9b2e42d26773" providerId="ADAL" clId="{EAF91707-E5DC-40F3-AA63-B7A7286194CE}" dt="2023-11-17T11:46:32.876" v="1507" actId="27636"/>
          <ac:spMkLst>
            <pc:docMk/>
            <pc:sldMk cId="1870384395" sldId="267"/>
            <ac:spMk id="3" creationId="{A7BEA802-7408-43C3-8B39-00413C25A502}"/>
          </ac:spMkLst>
        </pc:spChg>
      </pc:sldChg>
      <pc:sldChg chg="addSp delSp modSp mod">
        <pc:chgData name="Edward Robson" userId="3c1be005-bf69-4d33-9e0b-9b2e42d26773" providerId="ADAL" clId="{EAF91707-E5DC-40F3-AA63-B7A7286194CE}" dt="2023-11-17T11:35:23.812" v="911" actId="27107"/>
        <pc:sldMkLst>
          <pc:docMk/>
          <pc:sldMk cId="3066618522" sldId="268"/>
        </pc:sldMkLst>
        <pc:spChg chg="mod">
          <ac:chgData name="Edward Robson" userId="3c1be005-bf69-4d33-9e0b-9b2e42d26773" providerId="ADAL" clId="{EAF91707-E5DC-40F3-AA63-B7A7286194CE}" dt="2023-11-17T11:33:37.606" v="895" actId="20577"/>
          <ac:spMkLst>
            <pc:docMk/>
            <pc:sldMk cId="3066618522" sldId="268"/>
            <ac:spMk id="2" creationId="{5DD42F1E-1EF3-4FC1-99B8-A6E3CAE0E2FA}"/>
          </ac:spMkLst>
        </pc:spChg>
        <pc:spChg chg="del mod">
          <ac:chgData name="Edward Robson" userId="3c1be005-bf69-4d33-9e0b-9b2e42d26773" providerId="ADAL" clId="{EAF91707-E5DC-40F3-AA63-B7A7286194CE}" dt="2023-11-17T11:33:56.498" v="896"/>
          <ac:spMkLst>
            <pc:docMk/>
            <pc:sldMk cId="3066618522" sldId="268"/>
            <ac:spMk id="3" creationId="{2502C983-205D-4157-BA0A-2930BD7245DC}"/>
          </ac:spMkLst>
        </pc:spChg>
        <pc:spChg chg="add mod">
          <ac:chgData name="Edward Robson" userId="3c1be005-bf69-4d33-9e0b-9b2e42d26773" providerId="ADAL" clId="{EAF91707-E5DC-40F3-AA63-B7A7286194CE}" dt="2023-11-17T11:35:23.812" v="911" actId="27107"/>
          <ac:spMkLst>
            <pc:docMk/>
            <pc:sldMk cId="3066618522" sldId="268"/>
            <ac:spMk id="4" creationId="{EB0D3304-E283-9C98-05A5-558FD5FC385D}"/>
          </ac:spMkLst>
        </pc:spChg>
      </pc:sldChg>
      <pc:sldChg chg="modSp mod">
        <pc:chgData name="Edward Robson" userId="3c1be005-bf69-4d33-9e0b-9b2e42d26773" providerId="ADAL" clId="{EAF91707-E5DC-40F3-AA63-B7A7286194CE}" dt="2023-11-17T11:46:03.202" v="1505" actId="20577"/>
        <pc:sldMkLst>
          <pc:docMk/>
          <pc:sldMk cId="3870224751" sldId="269"/>
        </pc:sldMkLst>
        <pc:spChg chg="mod">
          <ac:chgData name="Edward Robson" userId="3c1be005-bf69-4d33-9e0b-9b2e42d26773" providerId="ADAL" clId="{EAF91707-E5DC-40F3-AA63-B7A7286194CE}" dt="2023-11-17T11:45:09.415" v="1393" actId="20577"/>
          <ac:spMkLst>
            <pc:docMk/>
            <pc:sldMk cId="3870224751" sldId="269"/>
            <ac:spMk id="2" creationId="{E07A2CA9-D614-4C84-B37E-B7D5FCD0873C}"/>
          </ac:spMkLst>
        </pc:spChg>
        <pc:spChg chg="mod">
          <ac:chgData name="Edward Robson" userId="3c1be005-bf69-4d33-9e0b-9b2e42d26773" providerId="ADAL" clId="{EAF91707-E5DC-40F3-AA63-B7A7286194CE}" dt="2023-11-17T11:46:03.202" v="1505" actId="20577"/>
          <ac:spMkLst>
            <pc:docMk/>
            <pc:sldMk cId="3870224751" sldId="269"/>
            <ac:spMk id="3" creationId="{B86CA38E-AE01-4EEF-9F1D-EA2911DB04BA}"/>
          </ac:spMkLst>
        </pc:spChg>
      </pc:sldChg>
      <pc:sldChg chg="modSp mod">
        <pc:chgData name="Edward Robson" userId="3c1be005-bf69-4d33-9e0b-9b2e42d26773" providerId="ADAL" clId="{EAF91707-E5DC-40F3-AA63-B7A7286194CE}" dt="2023-11-17T11:28:40.744" v="663" actId="27107"/>
        <pc:sldMkLst>
          <pc:docMk/>
          <pc:sldMk cId="1456341876" sldId="270"/>
        </pc:sldMkLst>
        <pc:spChg chg="mod">
          <ac:chgData name="Edward Robson" userId="3c1be005-bf69-4d33-9e0b-9b2e42d26773" providerId="ADAL" clId="{EAF91707-E5DC-40F3-AA63-B7A7286194CE}" dt="2023-11-17T11:28:01.816" v="655" actId="14100"/>
          <ac:spMkLst>
            <pc:docMk/>
            <pc:sldMk cId="1456341876" sldId="270"/>
            <ac:spMk id="2" creationId="{BF0DDBD7-FBF8-45CC-89BC-BE3B6B4F4674}"/>
          </ac:spMkLst>
        </pc:spChg>
        <pc:spChg chg="mod">
          <ac:chgData name="Edward Robson" userId="3c1be005-bf69-4d33-9e0b-9b2e42d26773" providerId="ADAL" clId="{EAF91707-E5DC-40F3-AA63-B7A7286194CE}" dt="2023-11-17T11:28:40.744" v="663" actId="27107"/>
          <ac:spMkLst>
            <pc:docMk/>
            <pc:sldMk cId="1456341876" sldId="270"/>
            <ac:spMk id="3" creationId="{3BD5EA23-7B8B-46C7-8D22-B56EE960F3AA}"/>
          </ac:spMkLst>
        </pc:spChg>
      </pc:sldChg>
      <pc:sldChg chg="modSp new mod">
        <pc:chgData name="Edward Robson" userId="3c1be005-bf69-4d33-9e0b-9b2e42d26773" providerId="ADAL" clId="{EAF91707-E5DC-40F3-AA63-B7A7286194CE}" dt="2023-11-17T12:11:25.085" v="1925" actId="27107"/>
        <pc:sldMkLst>
          <pc:docMk/>
          <pc:sldMk cId="1869090649" sldId="272"/>
        </pc:sldMkLst>
        <pc:spChg chg="mod">
          <ac:chgData name="Edward Robson" userId="3c1be005-bf69-4d33-9e0b-9b2e42d26773" providerId="ADAL" clId="{EAF91707-E5DC-40F3-AA63-B7A7286194CE}" dt="2023-11-17T12:06:35.087" v="1630" actId="20577"/>
          <ac:spMkLst>
            <pc:docMk/>
            <pc:sldMk cId="1869090649" sldId="272"/>
            <ac:spMk id="2" creationId="{3A6021A6-5B8B-641F-FED1-2BA1C2DD52E2}"/>
          </ac:spMkLst>
        </pc:spChg>
        <pc:spChg chg="mod">
          <ac:chgData name="Edward Robson" userId="3c1be005-bf69-4d33-9e0b-9b2e42d26773" providerId="ADAL" clId="{EAF91707-E5DC-40F3-AA63-B7A7286194CE}" dt="2023-11-17T12:11:25.085" v="1925" actId="27107"/>
          <ac:spMkLst>
            <pc:docMk/>
            <pc:sldMk cId="1869090649" sldId="272"/>
            <ac:spMk id="3" creationId="{20E709CF-BCCD-B8BE-D49A-C339D2B2489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DC24353C-8F67-4040-B6B4-61B7D98313FC}"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79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A6B85-1104-4C5B-811B-CB6E0E5DF2CD}"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24353C-8F67-4040-B6B4-61B7D98313FC}" type="slidenum">
              <a:rPr lang="en-GB" smtClean="0"/>
              <a:t>‹#›</a:t>
            </a:fld>
            <a:endParaRPr lang="en-GB"/>
          </a:p>
        </p:txBody>
      </p:sp>
    </p:spTree>
    <p:extLst>
      <p:ext uri="{BB962C8B-B14F-4D97-AF65-F5344CB8AC3E}">
        <p14:creationId xmlns:p14="http://schemas.microsoft.com/office/powerpoint/2010/main" val="120144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42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75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spTree>
    <p:extLst>
      <p:ext uri="{BB962C8B-B14F-4D97-AF65-F5344CB8AC3E}">
        <p14:creationId xmlns:p14="http://schemas.microsoft.com/office/powerpoint/2010/main" val="283591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55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227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047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660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spTree>
    <p:extLst>
      <p:ext uri="{BB962C8B-B14F-4D97-AF65-F5344CB8AC3E}">
        <p14:creationId xmlns:p14="http://schemas.microsoft.com/office/powerpoint/2010/main" val="8807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A6B85-1104-4C5B-811B-CB6E0E5DF2CD}"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24353C-8F67-4040-B6B4-61B7D98313FC}"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124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FA6B85-1104-4C5B-811B-CB6E0E5DF2CD}"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24353C-8F67-4040-B6B4-61B7D98313FC}" type="slidenum">
              <a:rPr lang="en-GB" smtClean="0"/>
              <a:t>‹#›</a:t>
            </a:fld>
            <a:endParaRPr lang="en-GB"/>
          </a:p>
        </p:txBody>
      </p:sp>
    </p:spTree>
    <p:extLst>
      <p:ext uri="{BB962C8B-B14F-4D97-AF65-F5344CB8AC3E}">
        <p14:creationId xmlns:p14="http://schemas.microsoft.com/office/powerpoint/2010/main" val="236955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FA6B85-1104-4C5B-811B-CB6E0E5DF2CD}" type="datetimeFigureOut">
              <a:rPr lang="en-GB" smtClean="0"/>
              <a:t>17/11/2023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24353C-8F67-4040-B6B4-61B7D98313FC}"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566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FA6B85-1104-4C5B-811B-CB6E0E5DF2CD}" type="datetimeFigureOut">
              <a:rPr lang="en-GB" smtClean="0"/>
              <a:t>17/11/2023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24353C-8F67-4040-B6B4-61B7D98313FC}"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44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A6B85-1104-4C5B-811B-CB6E0E5DF2CD}" type="datetimeFigureOut">
              <a:rPr lang="en-GB" smtClean="0"/>
              <a:t>17/11/2023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24353C-8F67-4040-B6B4-61B7D98313FC}" type="slidenum">
              <a:rPr lang="en-GB" smtClean="0"/>
              <a:t>‹#›</a:t>
            </a:fld>
            <a:endParaRPr lang="en-GB"/>
          </a:p>
        </p:txBody>
      </p:sp>
    </p:spTree>
    <p:extLst>
      <p:ext uri="{BB962C8B-B14F-4D97-AF65-F5344CB8AC3E}">
        <p14:creationId xmlns:p14="http://schemas.microsoft.com/office/powerpoint/2010/main" val="109466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A6B85-1104-4C5B-811B-CB6E0E5DF2CD}"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24353C-8F67-4040-B6B4-61B7D98313FC}"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447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FA6B85-1104-4C5B-811B-CB6E0E5DF2CD}"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24353C-8F67-4040-B6B4-61B7D98313FC}" type="slidenum">
              <a:rPr lang="en-GB" smtClean="0"/>
              <a:t>‹#›</a:t>
            </a:fld>
            <a:endParaRPr lang="en-GB"/>
          </a:p>
        </p:txBody>
      </p:sp>
    </p:spTree>
    <p:extLst>
      <p:ext uri="{BB962C8B-B14F-4D97-AF65-F5344CB8AC3E}">
        <p14:creationId xmlns:p14="http://schemas.microsoft.com/office/powerpoint/2010/main" val="350561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FA6B85-1104-4C5B-811B-CB6E0E5DF2CD}" type="datetimeFigureOut">
              <a:rPr lang="en-GB" smtClean="0"/>
              <a:t>17/11/2023</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24353C-8F67-4040-B6B4-61B7D98313FC}" type="slidenum">
              <a:rPr lang="en-GB" smtClean="0"/>
              <a:t>‹#›</a:t>
            </a:fld>
            <a:endParaRPr lang="en-GB"/>
          </a:p>
        </p:txBody>
      </p:sp>
    </p:spTree>
    <p:extLst>
      <p:ext uri="{BB962C8B-B14F-4D97-AF65-F5344CB8AC3E}">
        <p14:creationId xmlns:p14="http://schemas.microsoft.com/office/powerpoint/2010/main" val="180538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nikisomaiya93@gmail.com" TargetMode="External"/><Relationship Id="rId2" Type="http://schemas.openxmlformats.org/officeDocument/2006/relationships/hyperlink" Target="https://docs.google.com/document/d/1RIh0zp_6J7Xn63mEeuDm56PGmj1Qs63_/edit" TargetMode="External"/><Relationship Id="rId1" Type="http://schemas.openxmlformats.org/officeDocument/2006/relationships/slideLayout" Target="../slideLayouts/slideLayout2.xml"/><Relationship Id="rId4" Type="http://schemas.openxmlformats.org/officeDocument/2006/relationships/hyperlink" Target="mailto:Melissa.crowland@outlook.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melissa.crowland@outlook.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DB01-9038-4FFC-9998-92ED29053209}"/>
              </a:ext>
            </a:extLst>
          </p:cNvPr>
          <p:cNvSpPr>
            <a:spLocks noGrp="1"/>
          </p:cNvSpPr>
          <p:nvPr>
            <p:ph type="ctrTitle"/>
          </p:nvPr>
        </p:nvSpPr>
        <p:spPr/>
        <p:txBody>
          <a:bodyPr/>
          <a:lstStyle/>
          <a:p>
            <a:r>
              <a:rPr lang="en-US" sz="3600" dirty="0"/>
              <a:t>Courageous conversations with students who have additional needs</a:t>
            </a:r>
            <a:endParaRPr lang="en-GB" sz="3600" dirty="0"/>
          </a:p>
        </p:txBody>
      </p:sp>
      <p:sp>
        <p:nvSpPr>
          <p:cNvPr id="3" name="Subtitle 2">
            <a:extLst>
              <a:ext uri="{FF2B5EF4-FFF2-40B4-BE49-F238E27FC236}">
                <a16:creationId xmlns:a16="http://schemas.microsoft.com/office/drawing/2014/main" id="{9C57ED7A-F335-4E83-8FAD-67D778426819}"/>
              </a:ext>
            </a:extLst>
          </p:cNvPr>
          <p:cNvSpPr>
            <a:spLocks noGrp="1"/>
          </p:cNvSpPr>
          <p:nvPr>
            <p:ph type="subTitle" idx="1"/>
          </p:nvPr>
        </p:nvSpPr>
        <p:spPr/>
        <p:txBody>
          <a:bodyPr/>
          <a:lstStyle/>
          <a:p>
            <a:r>
              <a:rPr lang="en-US" dirty="0"/>
              <a:t>Online Lunchtime Seminar, 23/11/23</a:t>
            </a:r>
          </a:p>
          <a:p>
            <a:r>
              <a:rPr lang="en-US" dirty="0"/>
              <a:t>Melissa Crowland &amp; Ed Robson</a:t>
            </a:r>
            <a:endParaRPr lang="en-GB" dirty="0"/>
          </a:p>
        </p:txBody>
      </p:sp>
    </p:spTree>
    <p:extLst>
      <p:ext uri="{BB962C8B-B14F-4D97-AF65-F5344CB8AC3E}">
        <p14:creationId xmlns:p14="http://schemas.microsoft.com/office/powerpoint/2010/main" val="214860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FD38-99A1-4ECB-B9ED-49B65A44D241}"/>
              </a:ext>
            </a:extLst>
          </p:cNvPr>
          <p:cNvSpPr>
            <a:spLocks noGrp="1"/>
          </p:cNvSpPr>
          <p:nvPr>
            <p:ph type="title"/>
          </p:nvPr>
        </p:nvSpPr>
        <p:spPr>
          <a:xfrm>
            <a:off x="1295402" y="982133"/>
            <a:ext cx="9601196" cy="1056392"/>
          </a:xfrm>
        </p:spPr>
        <p:txBody>
          <a:bodyPr>
            <a:normAutofit fontScale="90000"/>
          </a:bodyPr>
          <a:lstStyle/>
          <a:p>
            <a:r>
              <a:rPr lang="en-US" dirty="0"/>
              <a:t>Courageous conversations – revisited from last seminar</a:t>
            </a:r>
            <a:endParaRPr lang="en-GB" dirty="0"/>
          </a:p>
        </p:txBody>
      </p:sp>
      <p:sp>
        <p:nvSpPr>
          <p:cNvPr id="3" name="Content Placeholder 2">
            <a:extLst>
              <a:ext uri="{FF2B5EF4-FFF2-40B4-BE49-F238E27FC236}">
                <a16:creationId xmlns:a16="http://schemas.microsoft.com/office/drawing/2014/main" id="{699A008E-4F84-4421-A6AD-8AEEDC8AAB01}"/>
              </a:ext>
            </a:extLst>
          </p:cNvPr>
          <p:cNvSpPr>
            <a:spLocks noGrp="1"/>
          </p:cNvSpPr>
          <p:nvPr>
            <p:ph idx="1"/>
          </p:nvPr>
        </p:nvSpPr>
        <p:spPr/>
        <p:txBody>
          <a:bodyPr>
            <a:normAutofit fontScale="92500" lnSpcReduction="10000"/>
          </a:bodyPr>
          <a:lstStyle/>
          <a:p>
            <a:r>
              <a:rPr lang="en-US" dirty="0" err="1"/>
              <a:t>Beedoe</a:t>
            </a:r>
            <a:r>
              <a:rPr lang="en-US" dirty="0"/>
              <a:t> and Davys (2016) talk about the need for ‘courageous conversations’ with students who are in danger of failing their placement.</a:t>
            </a:r>
          </a:p>
          <a:p>
            <a:r>
              <a:rPr lang="en-US" dirty="0"/>
              <a:t>We would suggest that ‘courageous conversations’ also need to take place (with honesty and openness from both student and placement) in order that students with additional needs can be supported.</a:t>
            </a:r>
          </a:p>
          <a:p>
            <a:r>
              <a:rPr lang="en-US" dirty="0"/>
              <a:t>What might stop practitioners/placements from having a ‘courageous conversation’ early on in the process of taking a student? What are the potential barriers? Think both from the POV of the individual practitioner and the agency/service. What conversations need to happen with the university?</a:t>
            </a:r>
          </a:p>
          <a:p>
            <a:endParaRPr lang="en-US" dirty="0"/>
          </a:p>
          <a:p>
            <a:endParaRPr lang="en-GB" dirty="0"/>
          </a:p>
        </p:txBody>
      </p:sp>
    </p:spTree>
    <p:extLst>
      <p:ext uri="{BB962C8B-B14F-4D97-AF65-F5344CB8AC3E}">
        <p14:creationId xmlns:p14="http://schemas.microsoft.com/office/powerpoint/2010/main" val="209936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21A6-5B8B-641F-FED1-2BA1C2DD52E2}"/>
              </a:ext>
            </a:extLst>
          </p:cNvPr>
          <p:cNvSpPr>
            <a:spLocks noGrp="1"/>
          </p:cNvSpPr>
          <p:nvPr>
            <p:ph type="title"/>
          </p:nvPr>
        </p:nvSpPr>
        <p:spPr>
          <a:xfrm>
            <a:off x="1295402" y="982133"/>
            <a:ext cx="9601196" cy="712444"/>
          </a:xfrm>
        </p:spPr>
        <p:txBody>
          <a:bodyPr>
            <a:normAutofit fontScale="90000"/>
          </a:bodyPr>
          <a:lstStyle/>
          <a:p>
            <a:r>
              <a:rPr lang="en-US" dirty="0"/>
              <a:t>Your own experiences</a:t>
            </a:r>
            <a:endParaRPr lang="en-GB" dirty="0"/>
          </a:p>
        </p:txBody>
      </p:sp>
      <p:sp>
        <p:nvSpPr>
          <p:cNvPr id="3" name="Content Placeholder 2">
            <a:extLst>
              <a:ext uri="{FF2B5EF4-FFF2-40B4-BE49-F238E27FC236}">
                <a16:creationId xmlns:a16="http://schemas.microsoft.com/office/drawing/2014/main" id="{20E709CF-BCCD-B8BE-D49A-C339D2B24897}"/>
              </a:ext>
            </a:extLst>
          </p:cNvPr>
          <p:cNvSpPr>
            <a:spLocks noGrp="1"/>
          </p:cNvSpPr>
          <p:nvPr>
            <p:ph idx="1"/>
          </p:nvPr>
        </p:nvSpPr>
        <p:spPr/>
        <p:txBody>
          <a:bodyPr/>
          <a:lstStyle/>
          <a:p>
            <a:r>
              <a:rPr lang="en-US" dirty="0"/>
              <a:t>Has anyone had personal experience of working with a colleague or a student with additional needs?</a:t>
            </a:r>
          </a:p>
          <a:p>
            <a:endParaRPr lang="en-US" dirty="0"/>
          </a:p>
          <a:p>
            <a:r>
              <a:rPr lang="en-US" dirty="0"/>
              <a:t>If so – how easy (or difficult) was it to talk to that individual about their particular needs? On reflection, was there anything that could have been done differently?</a:t>
            </a:r>
            <a:endParaRPr lang="en-GB" dirty="0"/>
          </a:p>
        </p:txBody>
      </p:sp>
    </p:spTree>
    <p:extLst>
      <p:ext uri="{BB962C8B-B14F-4D97-AF65-F5344CB8AC3E}">
        <p14:creationId xmlns:p14="http://schemas.microsoft.com/office/powerpoint/2010/main" val="186909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9E14-1217-4B6B-86E1-9C5574EBED4A}"/>
              </a:ext>
            </a:extLst>
          </p:cNvPr>
          <p:cNvSpPr>
            <a:spLocks noGrp="1"/>
          </p:cNvSpPr>
          <p:nvPr>
            <p:ph type="title"/>
          </p:nvPr>
        </p:nvSpPr>
        <p:spPr>
          <a:xfrm>
            <a:off x="1295402" y="982132"/>
            <a:ext cx="9601196" cy="713503"/>
          </a:xfrm>
        </p:spPr>
        <p:txBody>
          <a:bodyPr>
            <a:normAutofit fontScale="90000"/>
          </a:bodyPr>
          <a:lstStyle/>
          <a:p>
            <a:r>
              <a:rPr lang="en-US" dirty="0"/>
              <a:t>In small breakout groups</a:t>
            </a:r>
            <a:endParaRPr lang="en-GB" dirty="0"/>
          </a:p>
        </p:txBody>
      </p:sp>
      <p:sp>
        <p:nvSpPr>
          <p:cNvPr id="3" name="Content Placeholder 2">
            <a:extLst>
              <a:ext uri="{FF2B5EF4-FFF2-40B4-BE49-F238E27FC236}">
                <a16:creationId xmlns:a16="http://schemas.microsoft.com/office/drawing/2014/main" id="{61BC5B09-D3E8-4B46-B450-28D03EDCAC1A}"/>
              </a:ext>
            </a:extLst>
          </p:cNvPr>
          <p:cNvSpPr>
            <a:spLocks noGrp="1"/>
          </p:cNvSpPr>
          <p:nvPr>
            <p:ph idx="1"/>
          </p:nvPr>
        </p:nvSpPr>
        <p:spPr/>
        <p:txBody>
          <a:bodyPr>
            <a:normAutofit fontScale="92500" lnSpcReduction="10000"/>
          </a:bodyPr>
          <a:lstStyle/>
          <a:p>
            <a:r>
              <a:rPr lang="en-US" dirty="0"/>
              <a:t>Please consider the following scenarios:</a:t>
            </a:r>
          </a:p>
          <a:p>
            <a:r>
              <a:rPr lang="en-US" dirty="0"/>
              <a:t>1. You have a student on placement who appears to be struggling with reading and processing complex written information. Consequently, recording deadlines are being missed. Whenever you try and raise this issue, they become embarrassed and say that they are ‘working on it’.</a:t>
            </a:r>
          </a:p>
          <a:p>
            <a:r>
              <a:rPr lang="en-US" dirty="0"/>
              <a:t>2. A prospective student has a pre-placement interview with you. They have marked mobility issues, and your office is in an old, listed building without lifts.</a:t>
            </a:r>
          </a:p>
          <a:p>
            <a:r>
              <a:rPr lang="en-GB" dirty="0"/>
              <a:t>3. Due to physical health issues, a student is struggling to attend the office 5 days a week and is visibly exhausted at the end of each working day.</a:t>
            </a:r>
          </a:p>
        </p:txBody>
      </p:sp>
    </p:spTree>
    <p:extLst>
      <p:ext uri="{BB962C8B-B14F-4D97-AF65-F5344CB8AC3E}">
        <p14:creationId xmlns:p14="http://schemas.microsoft.com/office/powerpoint/2010/main" val="188008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DBD7-FBF8-45CC-89BC-BE3B6B4F4674}"/>
              </a:ext>
            </a:extLst>
          </p:cNvPr>
          <p:cNvSpPr>
            <a:spLocks noGrp="1"/>
          </p:cNvSpPr>
          <p:nvPr>
            <p:ph type="title"/>
          </p:nvPr>
        </p:nvSpPr>
        <p:spPr>
          <a:xfrm>
            <a:off x="1295402" y="982132"/>
            <a:ext cx="9601196" cy="1039615"/>
          </a:xfrm>
        </p:spPr>
        <p:txBody>
          <a:bodyPr>
            <a:normAutofit fontScale="90000"/>
          </a:bodyPr>
          <a:lstStyle/>
          <a:p>
            <a:r>
              <a:rPr lang="en-US" dirty="0"/>
              <a:t>Final thoughts – revisiting our previous seminar</a:t>
            </a:r>
            <a:endParaRPr lang="en-GB" dirty="0"/>
          </a:p>
        </p:txBody>
      </p:sp>
      <p:sp>
        <p:nvSpPr>
          <p:cNvPr id="3" name="Content Placeholder 2">
            <a:extLst>
              <a:ext uri="{FF2B5EF4-FFF2-40B4-BE49-F238E27FC236}">
                <a16:creationId xmlns:a16="http://schemas.microsoft.com/office/drawing/2014/main" id="{3BD5EA23-7B8B-46C7-8D22-B56EE960F3AA}"/>
              </a:ext>
            </a:extLst>
          </p:cNvPr>
          <p:cNvSpPr>
            <a:spLocks noGrp="1"/>
          </p:cNvSpPr>
          <p:nvPr>
            <p:ph idx="1"/>
          </p:nvPr>
        </p:nvSpPr>
        <p:spPr/>
        <p:txBody>
          <a:bodyPr>
            <a:normAutofit/>
          </a:bodyPr>
          <a:lstStyle/>
          <a:p>
            <a:r>
              <a:rPr lang="en-US" dirty="0"/>
              <a:t>‘The universities and Teaching Partnership are here to assist</a:t>
            </a:r>
          </a:p>
          <a:p>
            <a:r>
              <a:rPr lang="en-US" dirty="0"/>
              <a:t>Aim to make ‘courageous conversations’ just conversations</a:t>
            </a:r>
          </a:p>
          <a:p>
            <a:r>
              <a:rPr lang="en-US" dirty="0"/>
              <a:t>‘Accessible work places’ are always a work in progress</a:t>
            </a:r>
          </a:p>
          <a:p>
            <a:r>
              <a:rPr lang="en-US" dirty="0"/>
              <a:t>Don’t be afraid to take risks and make mistakes in terms of offering placements</a:t>
            </a:r>
          </a:p>
          <a:p>
            <a:endParaRPr lang="en-GB" dirty="0"/>
          </a:p>
        </p:txBody>
      </p:sp>
    </p:spTree>
    <p:extLst>
      <p:ext uri="{BB962C8B-B14F-4D97-AF65-F5344CB8AC3E}">
        <p14:creationId xmlns:p14="http://schemas.microsoft.com/office/powerpoint/2010/main" val="145634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919C-D015-4D51-88A1-E04CBB7F1E06}"/>
              </a:ext>
            </a:extLst>
          </p:cNvPr>
          <p:cNvSpPr>
            <a:spLocks noGrp="1"/>
          </p:cNvSpPr>
          <p:nvPr>
            <p:ph type="title"/>
          </p:nvPr>
        </p:nvSpPr>
        <p:spPr>
          <a:xfrm>
            <a:off x="1295402" y="982133"/>
            <a:ext cx="9601196" cy="837790"/>
          </a:xfrm>
        </p:spPr>
        <p:txBody>
          <a:bodyPr/>
          <a:lstStyle/>
          <a:p>
            <a:r>
              <a:rPr lang="en-US" dirty="0"/>
              <a:t>Any Questions?</a:t>
            </a:r>
            <a:endParaRPr lang="en-GB" dirty="0"/>
          </a:p>
        </p:txBody>
      </p:sp>
      <p:sp>
        <p:nvSpPr>
          <p:cNvPr id="3" name="Content Placeholder 2">
            <a:extLst>
              <a:ext uri="{FF2B5EF4-FFF2-40B4-BE49-F238E27FC236}">
                <a16:creationId xmlns:a16="http://schemas.microsoft.com/office/drawing/2014/main" id="{8A68B964-780B-4D95-9705-870555B78D6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89497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9DC0-82FD-448F-8828-FF5D15797F6E}"/>
              </a:ext>
            </a:extLst>
          </p:cNvPr>
          <p:cNvSpPr>
            <a:spLocks noGrp="1"/>
          </p:cNvSpPr>
          <p:nvPr>
            <p:ph type="title"/>
          </p:nvPr>
        </p:nvSpPr>
        <p:spPr>
          <a:xfrm>
            <a:off x="1295402" y="982132"/>
            <a:ext cx="9601196" cy="820035"/>
          </a:xfrm>
        </p:spPr>
        <p:txBody>
          <a:bodyPr/>
          <a:lstStyle/>
          <a:p>
            <a:r>
              <a:rPr lang="en-US" dirty="0"/>
              <a:t>Finally</a:t>
            </a:r>
            <a:endParaRPr lang="en-GB" dirty="0"/>
          </a:p>
        </p:txBody>
      </p:sp>
      <p:sp>
        <p:nvSpPr>
          <p:cNvPr id="3" name="Content Placeholder 2">
            <a:extLst>
              <a:ext uri="{FF2B5EF4-FFF2-40B4-BE49-F238E27FC236}">
                <a16:creationId xmlns:a16="http://schemas.microsoft.com/office/drawing/2014/main" id="{3175C1AA-84A5-4AE3-94B7-DA0A8171E958}"/>
              </a:ext>
            </a:extLst>
          </p:cNvPr>
          <p:cNvSpPr>
            <a:spLocks noGrp="1"/>
          </p:cNvSpPr>
          <p:nvPr>
            <p:ph idx="1"/>
          </p:nvPr>
        </p:nvSpPr>
        <p:spPr/>
        <p:txBody>
          <a:bodyPr>
            <a:normAutofit/>
          </a:bodyPr>
          <a:lstStyle/>
          <a:p>
            <a:r>
              <a:rPr lang="en-US" dirty="0"/>
              <a:t>Here is the ‘Courageous Conversations’ Guide that Niki and Melissa created for organisations offering social work practice placements:</a:t>
            </a:r>
          </a:p>
          <a:p>
            <a:r>
              <a:rPr lang="fr-FR" dirty="0">
                <a:hlinkClick r:id="rId2"/>
              </a:rPr>
              <a:t>Courageous Conversations.docx - Google Docs</a:t>
            </a:r>
            <a:endParaRPr lang="en-US" dirty="0"/>
          </a:p>
          <a:p>
            <a:endParaRPr lang="en-US" dirty="0"/>
          </a:p>
          <a:p>
            <a:r>
              <a:rPr lang="en-US" dirty="0">
                <a:hlinkClick r:id="rId3"/>
              </a:rPr>
              <a:t>nikisomaiya93@gmail.com</a:t>
            </a:r>
            <a:endParaRPr lang="en-US" dirty="0"/>
          </a:p>
          <a:p>
            <a:r>
              <a:rPr lang="en-US" dirty="0">
                <a:hlinkClick r:id="rId4"/>
              </a:rPr>
              <a:t>Melissa.crowland@outlook.com</a:t>
            </a:r>
            <a:endParaRPr lang="en-US" dirty="0"/>
          </a:p>
          <a:p>
            <a:endParaRPr lang="en-GB" dirty="0"/>
          </a:p>
        </p:txBody>
      </p:sp>
    </p:spTree>
    <p:extLst>
      <p:ext uri="{BB962C8B-B14F-4D97-AF65-F5344CB8AC3E}">
        <p14:creationId xmlns:p14="http://schemas.microsoft.com/office/powerpoint/2010/main" val="139895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8422-FFCF-44FF-B669-17ED83B11047}"/>
              </a:ext>
            </a:extLst>
          </p:cNvPr>
          <p:cNvSpPr>
            <a:spLocks noGrp="1"/>
          </p:cNvSpPr>
          <p:nvPr>
            <p:ph type="title"/>
          </p:nvPr>
        </p:nvSpPr>
        <p:spPr>
          <a:xfrm>
            <a:off x="1295402" y="982132"/>
            <a:ext cx="9601196" cy="820035"/>
          </a:xfrm>
        </p:spPr>
        <p:txBody>
          <a:bodyPr/>
          <a:lstStyle/>
          <a:p>
            <a:r>
              <a:rPr lang="en-US" dirty="0"/>
              <a:t>Today’s seminar</a:t>
            </a:r>
            <a:endParaRPr lang="en-GB" dirty="0"/>
          </a:p>
        </p:txBody>
      </p:sp>
      <p:sp>
        <p:nvSpPr>
          <p:cNvPr id="3" name="Content Placeholder 2">
            <a:extLst>
              <a:ext uri="{FF2B5EF4-FFF2-40B4-BE49-F238E27FC236}">
                <a16:creationId xmlns:a16="http://schemas.microsoft.com/office/drawing/2014/main" id="{68A332F1-5F67-420F-88AC-937CA02DAF34}"/>
              </a:ext>
            </a:extLst>
          </p:cNvPr>
          <p:cNvSpPr>
            <a:spLocks noGrp="1"/>
          </p:cNvSpPr>
          <p:nvPr>
            <p:ph idx="1"/>
          </p:nvPr>
        </p:nvSpPr>
        <p:spPr/>
        <p:txBody>
          <a:bodyPr>
            <a:normAutofit/>
          </a:bodyPr>
          <a:lstStyle/>
          <a:p>
            <a:r>
              <a:rPr lang="en-US" dirty="0"/>
              <a:t>This session picks up on our seminar last year, which looked at ‘supporting students with additional needs on placement.’</a:t>
            </a:r>
          </a:p>
          <a:p>
            <a:endParaRPr lang="en-US" dirty="0"/>
          </a:p>
          <a:p>
            <a:r>
              <a:rPr lang="en-US" dirty="0"/>
              <a:t>We would like to focus down on one particular aspect of this process – namely, how to have honest and supportive conversations with students who may have an impairment, learning need, etc.</a:t>
            </a:r>
            <a:endParaRPr lang="en-GB" dirty="0"/>
          </a:p>
        </p:txBody>
      </p:sp>
    </p:spTree>
    <p:extLst>
      <p:ext uri="{BB962C8B-B14F-4D97-AF65-F5344CB8AC3E}">
        <p14:creationId xmlns:p14="http://schemas.microsoft.com/office/powerpoint/2010/main" val="376025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7F82-8EDB-4A90-ACD7-57AB090D536B}"/>
              </a:ext>
            </a:extLst>
          </p:cNvPr>
          <p:cNvSpPr>
            <a:spLocks noGrp="1"/>
          </p:cNvSpPr>
          <p:nvPr>
            <p:ph type="title"/>
          </p:nvPr>
        </p:nvSpPr>
        <p:spPr>
          <a:xfrm>
            <a:off x="1295402" y="982132"/>
            <a:ext cx="9601196" cy="1228408"/>
          </a:xfrm>
        </p:spPr>
        <p:txBody>
          <a:bodyPr>
            <a:normAutofit/>
          </a:bodyPr>
          <a:lstStyle/>
          <a:p>
            <a:r>
              <a:rPr lang="en-US" dirty="0"/>
              <a:t>Individually</a:t>
            </a:r>
            <a:endParaRPr lang="en-GB" dirty="0"/>
          </a:p>
        </p:txBody>
      </p:sp>
      <p:sp>
        <p:nvSpPr>
          <p:cNvPr id="3" name="Content Placeholder 2">
            <a:extLst>
              <a:ext uri="{FF2B5EF4-FFF2-40B4-BE49-F238E27FC236}">
                <a16:creationId xmlns:a16="http://schemas.microsoft.com/office/drawing/2014/main" id="{1A9DD700-EB37-4F0C-99AF-1ECC70644BD1}"/>
              </a:ext>
            </a:extLst>
          </p:cNvPr>
          <p:cNvSpPr>
            <a:spLocks noGrp="1"/>
          </p:cNvSpPr>
          <p:nvPr>
            <p:ph idx="1"/>
          </p:nvPr>
        </p:nvSpPr>
        <p:spPr>
          <a:xfrm>
            <a:off x="1295401" y="2556932"/>
            <a:ext cx="9601196" cy="2921079"/>
          </a:xfrm>
        </p:spPr>
        <p:txBody>
          <a:bodyPr>
            <a:normAutofit lnSpcReduction="10000"/>
          </a:bodyPr>
          <a:lstStyle/>
          <a:p>
            <a:r>
              <a:rPr lang="en-US" dirty="0"/>
              <a:t>Please imagine that you are starting a new job. You have a long-term mental health condition that does not normally impact on your working life but has occasionally led to periods of ill health requiring time off work. </a:t>
            </a:r>
          </a:p>
          <a:p>
            <a:r>
              <a:rPr lang="en-US" dirty="0"/>
              <a:t>- What might be difficult for you in regard to disclosing this condition to your new employer, or even prevent you from discussing it fully?</a:t>
            </a:r>
          </a:p>
          <a:p>
            <a:r>
              <a:rPr lang="en-US" dirty="0"/>
              <a:t>- How might you approach this issue with your new manager?</a:t>
            </a:r>
          </a:p>
          <a:p>
            <a:r>
              <a:rPr lang="en-US" dirty="0"/>
              <a:t>- Are there things that you might not want to disclose to other colleagues?</a:t>
            </a:r>
            <a:endParaRPr lang="en-GB" dirty="0"/>
          </a:p>
        </p:txBody>
      </p:sp>
    </p:spTree>
    <p:extLst>
      <p:ext uri="{BB962C8B-B14F-4D97-AF65-F5344CB8AC3E}">
        <p14:creationId xmlns:p14="http://schemas.microsoft.com/office/powerpoint/2010/main" val="365477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2CA9-D614-4C84-B37E-B7D5FCD0873C}"/>
              </a:ext>
            </a:extLst>
          </p:cNvPr>
          <p:cNvSpPr>
            <a:spLocks noGrp="1"/>
          </p:cNvSpPr>
          <p:nvPr>
            <p:ph type="title"/>
          </p:nvPr>
        </p:nvSpPr>
        <p:spPr>
          <a:xfrm>
            <a:off x="1295402" y="982133"/>
            <a:ext cx="9601196" cy="754388"/>
          </a:xfrm>
        </p:spPr>
        <p:txBody>
          <a:bodyPr>
            <a:normAutofit fontScale="90000"/>
          </a:bodyPr>
          <a:lstStyle/>
          <a:p>
            <a:r>
              <a:rPr lang="en-US" dirty="0"/>
              <a:t>Students with additional needs</a:t>
            </a:r>
            <a:endParaRPr lang="en-GB" dirty="0"/>
          </a:p>
        </p:txBody>
      </p:sp>
      <p:sp>
        <p:nvSpPr>
          <p:cNvPr id="3" name="Content Placeholder 2">
            <a:extLst>
              <a:ext uri="{FF2B5EF4-FFF2-40B4-BE49-F238E27FC236}">
                <a16:creationId xmlns:a16="http://schemas.microsoft.com/office/drawing/2014/main" id="{B86CA38E-AE01-4EEF-9F1D-EA2911DB04BA}"/>
              </a:ext>
            </a:extLst>
          </p:cNvPr>
          <p:cNvSpPr>
            <a:spLocks noGrp="1"/>
          </p:cNvSpPr>
          <p:nvPr>
            <p:ph idx="1"/>
          </p:nvPr>
        </p:nvSpPr>
        <p:spPr/>
        <p:txBody>
          <a:bodyPr/>
          <a:lstStyle/>
          <a:p>
            <a:r>
              <a:rPr lang="en-US" dirty="0"/>
              <a:t>For students with additional needs, this sort of scenario is easily recognizable.</a:t>
            </a:r>
          </a:p>
          <a:p>
            <a:r>
              <a:rPr lang="en-US" dirty="0"/>
              <a:t>With this in mind….</a:t>
            </a:r>
            <a:endParaRPr lang="en-GB" dirty="0"/>
          </a:p>
        </p:txBody>
      </p:sp>
    </p:spTree>
    <p:extLst>
      <p:ext uri="{BB962C8B-B14F-4D97-AF65-F5344CB8AC3E}">
        <p14:creationId xmlns:p14="http://schemas.microsoft.com/office/powerpoint/2010/main" val="387022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A203-C7E0-4416-A674-96D7DA95807A}"/>
              </a:ext>
            </a:extLst>
          </p:cNvPr>
          <p:cNvSpPr>
            <a:spLocks noGrp="1"/>
          </p:cNvSpPr>
          <p:nvPr>
            <p:ph type="title"/>
          </p:nvPr>
        </p:nvSpPr>
        <p:spPr>
          <a:xfrm>
            <a:off x="1295402" y="982133"/>
            <a:ext cx="9601196" cy="731258"/>
          </a:xfrm>
        </p:spPr>
        <p:txBody>
          <a:bodyPr>
            <a:normAutofit fontScale="90000"/>
          </a:bodyPr>
          <a:lstStyle/>
          <a:p>
            <a:r>
              <a:rPr lang="en-US" dirty="0"/>
              <a:t>Creating a guide for placements</a:t>
            </a:r>
            <a:endParaRPr lang="en-GB" dirty="0"/>
          </a:p>
        </p:txBody>
      </p:sp>
      <p:sp>
        <p:nvSpPr>
          <p:cNvPr id="3" name="Content Placeholder 2">
            <a:extLst>
              <a:ext uri="{FF2B5EF4-FFF2-40B4-BE49-F238E27FC236}">
                <a16:creationId xmlns:a16="http://schemas.microsoft.com/office/drawing/2014/main" id="{74EFD28E-18B4-43EA-B2D3-653CF378C7D1}"/>
              </a:ext>
            </a:extLst>
          </p:cNvPr>
          <p:cNvSpPr>
            <a:spLocks noGrp="1"/>
          </p:cNvSpPr>
          <p:nvPr>
            <p:ph idx="1"/>
          </p:nvPr>
        </p:nvSpPr>
        <p:spPr/>
        <p:txBody>
          <a:bodyPr/>
          <a:lstStyle/>
          <a:p>
            <a:r>
              <a:rPr lang="en-US" dirty="0"/>
              <a:t>What we created:</a:t>
            </a:r>
          </a:p>
          <a:p>
            <a:r>
              <a:rPr lang="en-US" dirty="0"/>
              <a:t>A booklet for placement providers discussing main areas of difference and best practice</a:t>
            </a:r>
          </a:p>
          <a:p>
            <a:r>
              <a:rPr lang="en-US" dirty="0"/>
              <a:t>Ways for placement providers to have courageous conversations with students about their difference or disability</a:t>
            </a:r>
          </a:p>
          <a:p>
            <a:r>
              <a:rPr lang="en-US" dirty="0"/>
              <a:t>Areas covered: physical impairment, sensory impairment, mental health conditions, learning difficulties, chronic conditions and carers.</a:t>
            </a:r>
          </a:p>
          <a:p>
            <a:endParaRPr lang="en-GB" dirty="0"/>
          </a:p>
        </p:txBody>
      </p:sp>
    </p:spTree>
    <p:extLst>
      <p:ext uri="{BB962C8B-B14F-4D97-AF65-F5344CB8AC3E}">
        <p14:creationId xmlns:p14="http://schemas.microsoft.com/office/powerpoint/2010/main" val="36958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74B6-920F-4FE8-BA29-1AD137A4FC72}"/>
              </a:ext>
            </a:extLst>
          </p:cNvPr>
          <p:cNvSpPr>
            <a:spLocks noGrp="1"/>
          </p:cNvSpPr>
          <p:nvPr>
            <p:ph type="title"/>
          </p:nvPr>
        </p:nvSpPr>
        <p:spPr>
          <a:xfrm>
            <a:off x="1295402" y="982133"/>
            <a:ext cx="9601196" cy="686870"/>
          </a:xfrm>
        </p:spPr>
        <p:txBody>
          <a:bodyPr>
            <a:normAutofit fontScale="90000"/>
          </a:bodyPr>
          <a:lstStyle/>
          <a:p>
            <a:r>
              <a:rPr lang="en-US" dirty="0"/>
              <a:t>How we did this</a:t>
            </a:r>
            <a:endParaRPr lang="en-GB" dirty="0"/>
          </a:p>
        </p:txBody>
      </p:sp>
      <p:sp>
        <p:nvSpPr>
          <p:cNvPr id="3" name="Content Placeholder 2">
            <a:extLst>
              <a:ext uri="{FF2B5EF4-FFF2-40B4-BE49-F238E27FC236}">
                <a16:creationId xmlns:a16="http://schemas.microsoft.com/office/drawing/2014/main" id="{9453E540-81E3-4D5A-9E19-99FD249AD159}"/>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222222"/>
                </a:solidFill>
                <a:effectLst/>
                <a:latin typeface="Garamond" panose="02020404030301010803" pitchFamily="18" charset="0"/>
              </a:rPr>
              <a:t>Created surveys to ask those with lived experience questions, around the kind of language they used to describe their situation and how they would ideally like to be treated.</a:t>
            </a:r>
          </a:p>
          <a:p>
            <a:pPr algn="l">
              <a:buFont typeface="Arial" panose="020B0604020202020204" pitchFamily="34" charset="0"/>
              <a:buChar char="•"/>
            </a:pPr>
            <a:r>
              <a:rPr lang="en-US" b="0" i="0" dirty="0">
                <a:solidFill>
                  <a:srgbClr val="222222"/>
                </a:solidFill>
                <a:effectLst/>
                <a:latin typeface="Garamond" panose="02020404030301010803" pitchFamily="18" charset="0"/>
              </a:rPr>
              <a:t>This included asking questions about best and worst practice they had experienced.</a:t>
            </a:r>
          </a:p>
          <a:p>
            <a:pPr algn="l">
              <a:buFont typeface="Arial" panose="020B0604020202020204" pitchFamily="34" charset="0"/>
              <a:buChar char="•"/>
            </a:pPr>
            <a:r>
              <a:rPr lang="en-US" b="0" i="0" dirty="0">
                <a:solidFill>
                  <a:srgbClr val="222222"/>
                </a:solidFill>
                <a:effectLst/>
                <a:latin typeface="Garamond" panose="02020404030301010803" pitchFamily="18" charset="0"/>
              </a:rPr>
              <a:t>Participants of the survey were comprised of those with lived experience from the SUPA group’ as well as social workers known to the researchers who had experience of a social work placement and a disability or difference.</a:t>
            </a:r>
          </a:p>
          <a:p>
            <a:pPr algn="l">
              <a:buFont typeface="Arial" panose="020B0604020202020204" pitchFamily="34" charset="0"/>
              <a:buChar char="•"/>
            </a:pPr>
            <a:r>
              <a:rPr lang="en-US" b="0" i="0" dirty="0">
                <a:solidFill>
                  <a:srgbClr val="222222"/>
                </a:solidFill>
                <a:effectLst/>
                <a:latin typeface="Garamond" panose="02020404030301010803" pitchFamily="18" charset="0"/>
              </a:rPr>
              <a:t>The data collected from these surveys were then reviewed and written into a best practice guide which was distributed to social work placement providers.</a:t>
            </a:r>
            <a:br>
              <a:rPr lang="en-US" dirty="0"/>
            </a:br>
            <a:endParaRPr lang="en-GB" dirty="0"/>
          </a:p>
        </p:txBody>
      </p:sp>
    </p:spTree>
    <p:extLst>
      <p:ext uri="{BB962C8B-B14F-4D97-AF65-F5344CB8AC3E}">
        <p14:creationId xmlns:p14="http://schemas.microsoft.com/office/powerpoint/2010/main" val="414271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5DE9-39F5-4ACC-B8D0-A48990E13CF9}"/>
              </a:ext>
            </a:extLst>
          </p:cNvPr>
          <p:cNvSpPr>
            <a:spLocks noGrp="1"/>
          </p:cNvSpPr>
          <p:nvPr>
            <p:ph type="title"/>
          </p:nvPr>
        </p:nvSpPr>
        <p:spPr>
          <a:xfrm>
            <a:off x="1295402" y="982133"/>
            <a:ext cx="9601196" cy="678888"/>
          </a:xfrm>
        </p:spPr>
        <p:txBody>
          <a:bodyPr>
            <a:normAutofit fontScale="90000"/>
          </a:bodyPr>
          <a:lstStyle/>
          <a:p>
            <a:r>
              <a:rPr lang="en-US" dirty="0"/>
              <a:t>Key themes from the research</a:t>
            </a:r>
            <a:endParaRPr lang="en-GB" dirty="0"/>
          </a:p>
        </p:txBody>
      </p:sp>
      <p:sp>
        <p:nvSpPr>
          <p:cNvPr id="3" name="Content Placeholder 2">
            <a:extLst>
              <a:ext uri="{FF2B5EF4-FFF2-40B4-BE49-F238E27FC236}">
                <a16:creationId xmlns:a16="http://schemas.microsoft.com/office/drawing/2014/main" id="{D9631326-2815-4173-A9B0-58293D8F6991}"/>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22222"/>
                </a:solidFill>
                <a:effectLst/>
                <a:latin typeface="Garamond" panose="02020404030301010803" pitchFamily="18" charset="0"/>
              </a:rPr>
              <a:t>Working in a person-centered manner is crucial.</a:t>
            </a:r>
          </a:p>
          <a:p>
            <a:pPr algn="l">
              <a:buFont typeface="Arial" panose="020B0604020202020204" pitchFamily="34" charset="0"/>
              <a:buChar char="•"/>
            </a:pPr>
            <a:r>
              <a:rPr lang="en-US" b="0" i="0" dirty="0">
                <a:solidFill>
                  <a:srgbClr val="222222"/>
                </a:solidFill>
                <a:effectLst/>
                <a:latin typeface="Garamond" panose="02020404030301010803" pitchFamily="18" charset="0"/>
              </a:rPr>
              <a:t>You are not expected to be an expert on every condition, so reading up on the specifics is important.</a:t>
            </a:r>
          </a:p>
          <a:p>
            <a:pPr algn="l">
              <a:buFont typeface="Arial" panose="020B0604020202020204" pitchFamily="34" charset="0"/>
              <a:buChar char="•"/>
            </a:pPr>
            <a:r>
              <a:rPr lang="en-US" b="0" i="0" dirty="0">
                <a:solidFill>
                  <a:srgbClr val="222222"/>
                </a:solidFill>
                <a:effectLst/>
                <a:latin typeface="Garamond" panose="02020404030301010803" pitchFamily="18" charset="0"/>
              </a:rPr>
              <a:t>Having a team who undertakes courageous conversations promotes an environment of openness and equality.</a:t>
            </a:r>
          </a:p>
          <a:p>
            <a:pPr algn="l">
              <a:buFont typeface="Arial" panose="020B0604020202020204" pitchFamily="34" charset="0"/>
              <a:buChar char="•"/>
            </a:pPr>
            <a:r>
              <a:rPr lang="en-US" b="0" i="0" dirty="0">
                <a:solidFill>
                  <a:srgbClr val="222222"/>
                </a:solidFill>
                <a:effectLst/>
                <a:latin typeface="Garamond" panose="02020404030301010803" pitchFamily="18" charset="0"/>
              </a:rPr>
              <a:t>Students work better when their needs are understood.</a:t>
            </a:r>
          </a:p>
          <a:p>
            <a:endParaRPr lang="en-GB" dirty="0"/>
          </a:p>
        </p:txBody>
      </p:sp>
    </p:spTree>
    <p:extLst>
      <p:ext uri="{BB962C8B-B14F-4D97-AF65-F5344CB8AC3E}">
        <p14:creationId xmlns:p14="http://schemas.microsoft.com/office/powerpoint/2010/main" val="423028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1778-84BF-4E65-A63B-42C181C45E2E}"/>
              </a:ext>
            </a:extLst>
          </p:cNvPr>
          <p:cNvSpPr>
            <a:spLocks noGrp="1"/>
          </p:cNvSpPr>
          <p:nvPr>
            <p:ph type="title"/>
          </p:nvPr>
        </p:nvSpPr>
        <p:spPr>
          <a:xfrm>
            <a:off x="1295402" y="982132"/>
            <a:ext cx="9601196" cy="660237"/>
          </a:xfrm>
        </p:spPr>
        <p:txBody>
          <a:bodyPr>
            <a:normAutofit fontScale="90000"/>
          </a:bodyPr>
          <a:lstStyle/>
          <a:p>
            <a:r>
              <a:rPr lang="en-US" dirty="0"/>
              <a:t>Courageous Conversations survey</a:t>
            </a:r>
            <a:endParaRPr lang="en-GB" dirty="0"/>
          </a:p>
        </p:txBody>
      </p:sp>
      <p:sp>
        <p:nvSpPr>
          <p:cNvPr id="3" name="Content Placeholder 2">
            <a:extLst>
              <a:ext uri="{FF2B5EF4-FFF2-40B4-BE49-F238E27FC236}">
                <a16:creationId xmlns:a16="http://schemas.microsoft.com/office/drawing/2014/main" id="{A7BEA802-7408-43C3-8B39-00413C25A502}"/>
              </a:ext>
            </a:extLst>
          </p:cNvPr>
          <p:cNvSpPr>
            <a:spLocks noGrp="1"/>
          </p:cNvSpPr>
          <p:nvPr>
            <p:ph idx="1"/>
          </p:nvPr>
        </p:nvSpPr>
        <p:spPr/>
        <p:txBody>
          <a:bodyPr>
            <a:normAutofit fontScale="85000" lnSpcReduction="10000"/>
          </a:bodyPr>
          <a:lstStyle/>
          <a:p>
            <a:pPr algn="l"/>
            <a:r>
              <a:rPr lang="en-US" b="0" i="0" dirty="0">
                <a:solidFill>
                  <a:srgbClr val="222222"/>
                </a:solidFill>
                <a:effectLst/>
                <a:latin typeface="Garamond" panose="02020404030301010803" pitchFamily="18" charset="0"/>
              </a:rPr>
              <a:t>Survey Template: this is what was sent out to participants:</a:t>
            </a:r>
            <a:br>
              <a:rPr lang="en-US" b="0" i="0" dirty="0">
                <a:solidFill>
                  <a:srgbClr val="222222"/>
                </a:solidFill>
                <a:effectLst/>
                <a:latin typeface="Garamond" panose="02020404030301010803" pitchFamily="18" charset="0"/>
              </a:rPr>
            </a:br>
            <a:endParaRPr lang="en-US" b="0" i="0" dirty="0">
              <a:solidFill>
                <a:srgbClr val="222222"/>
              </a:solidFill>
              <a:effectLst/>
              <a:latin typeface="Garamond" panose="02020404030301010803" pitchFamily="18" charset="0"/>
            </a:endParaRPr>
          </a:p>
          <a:p>
            <a:pPr algn="l"/>
            <a:r>
              <a:rPr lang="en-US" b="0" i="0" dirty="0">
                <a:solidFill>
                  <a:srgbClr val="222222"/>
                </a:solidFill>
                <a:effectLst/>
                <a:latin typeface="Garamond" panose="02020404030301010803" pitchFamily="18" charset="0"/>
              </a:rPr>
              <a:t>This short survey is being carried out, in order to assist placement providers to have conversations with Social Work Students who may have additional needs. Your answers will be used in a workbook for placements, that offers guidance and support when working with students. All of your information will be anonymised, and your condition or situation will not be discussed in any way. We will just use your words to inform the guidance given.</a:t>
            </a:r>
          </a:p>
          <a:p>
            <a:pPr algn="l"/>
            <a:r>
              <a:rPr lang="en-US" b="0" i="0" dirty="0">
                <a:solidFill>
                  <a:srgbClr val="222222"/>
                </a:solidFill>
                <a:effectLst/>
                <a:latin typeface="Garamond" panose="02020404030301010803" pitchFamily="18" charset="0"/>
              </a:rPr>
              <a:t>Please could you email your completed survey to </a:t>
            </a:r>
            <a:r>
              <a:rPr lang="en-US" b="0" i="0" dirty="0">
                <a:solidFill>
                  <a:srgbClr val="1155CC"/>
                </a:solidFill>
                <a:effectLst/>
                <a:latin typeface="Garamond" panose="02020404030301010803" pitchFamily="18" charset="0"/>
                <a:hlinkClick r:id="rId2"/>
              </a:rPr>
              <a:t>melissa.crowland@outlook.com</a:t>
            </a:r>
            <a:r>
              <a:rPr lang="en-US" b="0" i="0" dirty="0">
                <a:solidFill>
                  <a:srgbClr val="222222"/>
                </a:solidFill>
                <a:effectLst/>
                <a:latin typeface="Garamond" panose="02020404030301010803" pitchFamily="18" charset="0"/>
              </a:rPr>
              <a:t>. If it would be easier to conduct this survey over the phone, please let Melissa know. You don’t have to participate but we’re very grateful for all those that do.</a:t>
            </a:r>
          </a:p>
          <a:p>
            <a:endParaRPr lang="en-GB" dirty="0"/>
          </a:p>
        </p:txBody>
      </p:sp>
    </p:spTree>
    <p:extLst>
      <p:ext uri="{BB962C8B-B14F-4D97-AF65-F5344CB8AC3E}">
        <p14:creationId xmlns:p14="http://schemas.microsoft.com/office/powerpoint/2010/main" val="187038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2F1E-1EF3-4FC1-99B8-A6E3CAE0E2FA}"/>
              </a:ext>
            </a:extLst>
          </p:cNvPr>
          <p:cNvSpPr>
            <a:spLocks noGrp="1"/>
          </p:cNvSpPr>
          <p:nvPr>
            <p:ph type="title"/>
          </p:nvPr>
        </p:nvSpPr>
        <p:spPr>
          <a:xfrm>
            <a:off x="1295402" y="982132"/>
            <a:ext cx="9601196" cy="669115"/>
          </a:xfrm>
        </p:spPr>
        <p:txBody>
          <a:bodyPr>
            <a:normAutofit fontScale="90000"/>
          </a:bodyPr>
          <a:lstStyle/>
          <a:p>
            <a:r>
              <a:rPr lang="en-US" dirty="0"/>
              <a:t>Questions asked</a:t>
            </a:r>
            <a:endParaRPr lang="en-GB" dirty="0"/>
          </a:p>
        </p:txBody>
      </p:sp>
      <p:sp>
        <p:nvSpPr>
          <p:cNvPr id="4" name="Rectangle 1">
            <a:extLst>
              <a:ext uri="{FF2B5EF4-FFF2-40B4-BE49-F238E27FC236}">
                <a16:creationId xmlns:a16="http://schemas.microsoft.com/office/drawing/2014/main" id="{EB0D3304-E283-9C98-05A5-558FD5FC385D}"/>
              </a:ext>
            </a:extLst>
          </p:cNvPr>
          <p:cNvSpPr>
            <a:spLocks noGrp="1" noChangeArrowheads="1"/>
          </p:cNvSpPr>
          <p:nvPr>
            <p:ph idx="1"/>
          </p:nvPr>
        </p:nvSpPr>
        <p:spPr bwMode="auto">
          <a:xfrm>
            <a:off x="1295401" y="2277406"/>
            <a:ext cx="9811623"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What is your condition/ impairment?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Are you, or have you been a carer?</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b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How do you like your condition/impairment/situation to be described when speaking to others?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What are 3 main ways that you can be supported by a Social Worker?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What are 3 things that people do that aren’t helpful concerning your condition/impairment/situation?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Is there any language used to describe your condition/impairment/situation that you’d rather people didn’t use [what is it?]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b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What advice would you give to someone in order to make you feel comfortable?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Garamond" panose="02020404030301010803" pitchFamily="18" charset="0"/>
                <a:cs typeface="Arial" panose="020B0604020202020204" pitchFamily="34" charset="0"/>
              </a:rPr>
              <a:t>Any other comments?</a:t>
            </a:r>
            <a:endParaRPr kumimoji="0" lang="en-US" altLang="en-US" sz="1400" b="0" i="0" u="none" strike="noStrike" cap="none" normalizeH="0" baseline="0" dirty="0">
              <a:ln>
                <a:noFill/>
              </a:ln>
              <a:solidFill>
                <a:srgbClr val="888888"/>
              </a:solidFill>
              <a:effectLst/>
              <a:latin typeface="Garamond" panose="02020404030301010803"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rgbClr val="888888"/>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66185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455</TotalTime>
  <Words>1080</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Courageous conversations with students who have additional needs</vt:lpstr>
      <vt:lpstr>Today’s seminar</vt:lpstr>
      <vt:lpstr>Individually</vt:lpstr>
      <vt:lpstr>Students with additional needs</vt:lpstr>
      <vt:lpstr>Creating a guide for placements</vt:lpstr>
      <vt:lpstr>How we did this</vt:lpstr>
      <vt:lpstr>Key themes from the research</vt:lpstr>
      <vt:lpstr>Courageous Conversations survey</vt:lpstr>
      <vt:lpstr>Questions asked</vt:lpstr>
      <vt:lpstr>Courageous conversations – revisited from last seminar</vt:lpstr>
      <vt:lpstr>Your own experiences</vt:lpstr>
      <vt:lpstr>In small breakout groups</vt:lpstr>
      <vt:lpstr>Final thoughts – revisiting our previous seminar</vt:lpstr>
      <vt:lpstr>Any Questions?</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with additional needs on placement</dc:title>
  <dc:creator>Edward Robson</dc:creator>
  <cp:lastModifiedBy>Edward Robson</cp:lastModifiedBy>
  <cp:revision>2</cp:revision>
  <dcterms:created xsi:type="dcterms:W3CDTF">2021-12-21T12:23:12Z</dcterms:created>
  <dcterms:modified xsi:type="dcterms:W3CDTF">2023-11-17T13:19:54Z</dcterms:modified>
</cp:coreProperties>
</file>